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1" r:id="rId3"/>
    <p:sldId id="295" r:id="rId4"/>
    <p:sldId id="272" r:id="rId5"/>
    <p:sldId id="273" r:id="rId6"/>
    <p:sldId id="297" r:id="rId7"/>
    <p:sldId id="303" r:id="rId8"/>
    <p:sldId id="296" r:id="rId9"/>
    <p:sldId id="283" r:id="rId10"/>
    <p:sldId id="300" r:id="rId11"/>
    <p:sldId id="313" r:id="rId12"/>
    <p:sldId id="301" r:id="rId13"/>
    <p:sldId id="302" r:id="rId14"/>
    <p:sldId id="304" r:id="rId15"/>
    <p:sldId id="305" r:id="rId16"/>
    <p:sldId id="278" r:id="rId17"/>
    <p:sldId id="306" r:id="rId18"/>
    <p:sldId id="307" r:id="rId19"/>
    <p:sldId id="308" r:id="rId20"/>
    <p:sldId id="309" r:id="rId21"/>
    <p:sldId id="286" r:id="rId22"/>
    <p:sldId id="279" r:id="rId23"/>
    <p:sldId id="310" r:id="rId24"/>
    <p:sldId id="311" r:id="rId25"/>
    <p:sldId id="312" r:id="rId26"/>
    <p:sldId id="298" r:id="rId27"/>
    <p:sldId id="291" r:id="rId28"/>
    <p:sldId id="314" r:id="rId29"/>
  </p:sldIdLst>
  <p:sldSz cx="9144000" cy="6858000" type="screen4x3"/>
  <p:notesSz cx="6735763" cy="98726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66CC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C71F9-3CE7-4C10-B308-B48BB50EA51E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736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FB186-707D-4CB1-9078-F047E7788F0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93DC1-BC12-4C2A-9189-BED8E3AEFCBA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9515"/>
            <a:ext cx="538861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18831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7316"/>
            <a:ext cx="2918831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99E5B-6D10-419F-99BB-FCFD0D89FA6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22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824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14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466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059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9653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44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480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19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751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983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92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525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603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07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939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9E5B-6D10-419F-99BB-FCFD0D89FA62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A1BF7-BC54-48FB-9F98-267958FE4651}" type="datetimeFigureOut">
              <a:rPr kumimoji="1" lang="ja-JP" altLang="en-US" smtClean="0"/>
              <a:pPr/>
              <a:t>2025/4/7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07388-ADC7-4D73-ACF0-AEAB71CD49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IysYvUbUZLE/UZRWASRscpI/AAAAAAAAStY/_kM-hovF1vA/s800/sotsugyo_syousyo.p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a.wikipedia.org/wiki/%E3%83%95%E3%82%A1%E3%82%A4%E3%83%AB:Flag_of_Hokkaido_Prefecture.sv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://ja.wikipedia.org/wiki/%E3%83%95%E3%82%A1%E3%82%A4%E3%83%AB:Flag_of_Japan.svg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424936" cy="1800200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1800" dirty="0"/>
              <a:t>　　　　　　　にゅう　　がく</a:t>
            </a:r>
            <a:r>
              <a:rPr kumimoji="1" lang="ja-JP" altLang="en-US" sz="1800" dirty="0"/>
              <a:t>　　しき　　　　　　　　</a:t>
            </a:r>
            <a:br>
              <a:rPr kumimoji="1" lang="en-US" altLang="ja-JP" sz="1800" dirty="0"/>
            </a:br>
            <a:r>
              <a:rPr kumimoji="1" lang="ja-JP" altLang="en-US" sz="1800" dirty="0"/>
              <a:t>　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r>
              <a:rPr lang="ja-JP" altLang="en-US" dirty="0"/>
              <a:t>　　　　　　　　　</a:t>
            </a:r>
            <a:r>
              <a:rPr lang="ja-JP" altLang="en-US" sz="5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オリエンテーション</a:t>
            </a:r>
            <a:endParaRPr kumimoji="1" lang="ja-JP" altLang="en-US" sz="5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71538" y="5373216"/>
            <a:ext cx="6948934" cy="1127618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北海道札幌稲穂高等支援学校　２・３学年</a:t>
            </a:r>
            <a:endParaRPr lang="en-US" alt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令和７年４月</a:t>
            </a:r>
            <a:r>
              <a:rPr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８</a:t>
            </a:r>
            <a:r>
              <a:rPr kumimoji="1"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日（火）</a:t>
            </a:r>
          </a:p>
        </p:txBody>
      </p:sp>
      <p:pic>
        <p:nvPicPr>
          <p:cNvPr id="3074" name="Picture 2" descr="卒業式のイラスト「卒業証書」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2996952"/>
            <a:ext cx="2016224" cy="2016224"/>
          </a:xfrm>
          <a:prstGeom prst="rect">
            <a:avLst/>
          </a:prstGeom>
          <a:noFill/>
        </p:spPr>
      </p:pic>
      <p:pic>
        <p:nvPicPr>
          <p:cNvPr id="3076" name="Picture 4" descr="卒業生のイラスト「ブレザー生徒」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91880" y="2564904"/>
            <a:ext cx="2664296" cy="2664296"/>
          </a:xfrm>
          <a:prstGeom prst="rect">
            <a:avLst/>
          </a:prstGeom>
          <a:noFill/>
        </p:spPr>
      </p:pic>
      <p:pic>
        <p:nvPicPr>
          <p:cNvPr id="3080" name="Picture 8" descr="桜のイラスト「桜吹雪」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988840"/>
            <a:ext cx="2160240" cy="2160240"/>
          </a:xfrm>
          <a:prstGeom prst="rect">
            <a:avLst/>
          </a:prstGeom>
          <a:noFill/>
        </p:spPr>
      </p:pic>
      <p:pic>
        <p:nvPicPr>
          <p:cNvPr id="8" name="図 7" descr="nyugaku_titl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67544" y="980728"/>
            <a:ext cx="3600400" cy="12241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立つ, 屋内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D7AC049-DAE1-6367-815C-6FE542EB4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628800"/>
            <a:ext cx="6732240" cy="448816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  <p:pic>
        <p:nvPicPr>
          <p:cNvPr id="7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43833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ホームベース 7"/>
          <p:cNvSpPr/>
          <p:nvPr/>
        </p:nvSpPr>
        <p:spPr>
          <a:xfrm>
            <a:off x="4499992" y="5841148"/>
            <a:ext cx="2952328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家庭総合科</a:t>
            </a:r>
            <a:endParaRPr kumimoji="1" lang="ja-JP" altLang="en-US" sz="24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521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7098"/>
            <a:ext cx="8229600" cy="5524290"/>
          </a:xfrm>
          <a:prstGeom prst="rect">
            <a:avLst/>
          </a:prstGeom>
        </p:spPr>
      </p:pic>
      <p:sp>
        <p:nvSpPr>
          <p:cNvPr id="5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  <p:pic>
        <p:nvPicPr>
          <p:cNvPr id="6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243833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ホームベース 6"/>
          <p:cNvSpPr/>
          <p:nvPr/>
        </p:nvSpPr>
        <p:spPr>
          <a:xfrm>
            <a:off x="4499992" y="5841148"/>
            <a:ext cx="2952328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家庭総合科</a:t>
            </a:r>
            <a:endParaRPr kumimoji="1" lang="ja-JP" altLang="en-US" sz="24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29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/>
          <a:stretch/>
        </p:blipFill>
        <p:spPr>
          <a:xfrm>
            <a:off x="539552" y="1110395"/>
            <a:ext cx="8229600" cy="502002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  <p:pic>
        <p:nvPicPr>
          <p:cNvPr id="7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43833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ホームベース 7"/>
          <p:cNvSpPr/>
          <p:nvPr/>
        </p:nvSpPr>
        <p:spPr>
          <a:xfrm>
            <a:off x="0" y="5841148"/>
            <a:ext cx="745232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家庭総合科の生徒が全員いすのところまで来たら</a:t>
            </a:r>
            <a:endParaRPr kumimoji="1" lang="ja-JP" altLang="en-US" sz="24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47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ホール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D75DFE4-0E5C-1ED0-09EE-0A07A7126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04" y="1484784"/>
            <a:ext cx="6814592" cy="4543061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　かいしき　　　　　　　</a:t>
            </a:r>
            <a:r>
              <a:rPr lang="ja-JP" altLang="en-US" sz="2000" dirty="0" err="1"/>
              <a:t>じ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開式の辞</a:t>
            </a:r>
            <a:endParaRPr kumimoji="1" lang="ja-JP" altLang="en-US" sz="6000" dirty="0"/>
          </a:p>
        </p:txBody>
      </p:sp>
      <p:sp>
        <p:nvSpPr>
          <p:cNvPr id="6" name="ホームベース 5"/>
          <p:cNvSpPr/>
          <p:nvPr/>
        </p:nvSpPr>
        <p:spPr>
          <a:xfrm>
            <a:off x="-26577" y="5950518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司会「みなさんご起立ください。」　→　</a:t>
            </a:r>
            <a:r>
              <a:rPr lang="ja-JP" altLang="en-US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起立する</a:t>
            </a:r>
            <a:endParaRPr kumimoji="1" lang="ja-JP" altLang="en-US" sz="40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454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6228"/>
            <a:ext cx="8229600" cy="552429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　　こっか　　せいしょう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国歌斉唱</a:t>
            </a:r>
            <a:endParaRPr kumimoji="1" lang="ja-JP" altLang="en-US" sz="6000" dirty="0"/>
          </a:p>
        </p:txBody>
      </p:sp>
      <p:sp>
        <p:nvSpPr>
          <p:cNvPr id="5" name="ホームベース 4"/>
          <p:cNvSpPr/>
          <p:nvPr/>
        </p:nvSpPr>
        <p:spPr>
          <a:xfrm>
            <a:off x="-26577" y="5950518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司会「国歌斉唱。」　→　</a:t>
            </a:r>
            <a:r>
              <a:rPr lang="ja-JP" altLang="en-US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国歌を歌う</a:t>
            </a:r>
            <a:endParaRPr kumimoji="1" lang="ja-JP" altLang="en-US" sz="40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09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539552" y="620688"/>
            <a:ext cx="8221216" cy="508943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　　こうか　　せいしょう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校歌斉唱</a:t>
            </a:r>
            <a:endParaRPr kumimoji="1" lang="ja-JP" altLang="en-US" sz="6000" dirty="0"/>
          </a:p>
        </p:txBody>
      </p:sp>
      <p:sp>
        <p:nvSpPr>
          <p:cNvPr id="5" name="ホームベース 4"/>
          <p:cNvSpPr/>
          <p:nvPr/>
        </p:nvSpPr>
        <p:spPr>
          <a:xfrm>
            <a:off x="-26577" y="5733256"/>
            <a:ext cx="9144000" cy="1124744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司会「校歌斉唱。」　　　　　　　　　　　　　　→　</a:t>
            </a:r>
            <a:r>
              <a:rPr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校歌を歌う</a:t>
            </a:r>
            <a:endParaRPr lang="en-US" altLang="ja-JP" sz="3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司会「みなさま、ご着席ください。」　　→</a:t>
            </a:r>
            <a:r>
              <a:rPr lang="ja-JP" altLang="en-US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3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着席する</a:t>
            </a:r>
            <a:endParaRPr kumimoji="1" lang="ja-JP" altLang="en-US" sz="36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338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                                                    にゅう  が</a:t>
            </a:r>
            <a:r>
              <a:rPr kumimoji="1" lang="ja-JP" altLang="en-US" sz="2000" dirty="0" err="1"/>
              <a:t>く</a:t>
            </a:r>
            <a:r>
              <a:rPr kumimoji="1" lang="ja-JP" altLang="en-US" sz="2000" dirty="0"/>
              <a:t>　    </a:t>
            </a:r>
            <a:r>
              <a:rPr kumimoji="1" lang="ja-JP" altLang="en-US" sz="2000" dirty="0" err="1"/>
              <a:t>きょ</a:t>
            </a:r>
            <a:r>
              <a:rPr kumimoji="1" lang="ja-JP" altLang="en-US" sz="2000" dirty="0"/>
              <a:t>       か</a:t>
            </a:r>
            <a:br>
              <a:rPr kumimoji="1" lang="en-US" altLang="ja-JP" dirty="0"/>
            </a:br>
            <a:r>
              <a:rPr kumimoji="1" lang="en-US" altLang="ja-JP" dirty="0"/>
              <a:t>                        </a:t>
            </a:r>
            <a:r>
              <a:rPr lang="ja-JP" altLang="en-US" sz="6000" dirty="0"/>
              <a:t>入学許可</a:t>
            </a:r>
            <a:endParaRPr kumimoji="1" lang="ja-JP" altLang="en-US" sz="6000" dirty="0"/>
          </a:p>
        </p:txBody>
      </p:sp>
      <p:sp>
        <p:nvSpPr>
          <p:cNvPr id="6" name="正方形/長方形 5"/>
          <p:cNvSpPr/>
          <p:nvPr/>
        </p:nvSpPr>
        <p:spPr>
          <a:xfrm>
            <a:off x="2137497" y="5929330"/>
            <a:ext cx="4929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１人ずつ返事をします</a:t>
            </a:r>
          </a:p>
        </p:txBody>
      </p:sp>
      <p:sp>
        <p:nvSpPr>
          <p:cNvPr id="8" name="ホームベース 7"/>
          <p:cNvSpPr/>
          <p:nvPr/>
        </p:nvSpPr>
        <p:spPr>
          <a:xfrm>
            <a:off x="-21526" y="5829532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①担任の先生が入学生の名前を呼びます（入学生は返事）</a:t>
            </a:r>
            <a:endParaRPr lang="en-US" altLang="ja-JP" sz="2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②校長先生が入学を許可します。</a:t>
            </a:r>
            <a:endParaRPr kumimoji="1"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1" name="図 10" descr="スーツを着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775E77C-8E99-25ED-3F23-8FCC22153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r="5737"/>
          <a:stretch/>
        </p:blipFill>
        <p:spPr>
          <a:xfrm>
            <a:off x="395536" y="1546103"/>
            <a:ext cx="5562734" cy="4254054"/>
          </a:xfrm>
          <a:prstGeom prst="rect">
            <a:avLst/>
          </a:prstGeom>
        </p:spPr>
      </p:pic>
      <p:pic>
        <p:nvPicPr>
          <p:cNvPr id="13" name="図 12" descr="人, 屋内, テーブル, 建物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A870F39-D45C-A87A-FD08-BF1B7A65D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r="29190"/>
          <a:stretch/>
        </p:blipFill>
        <p:spPr>
          <a:xfrm>
            <a:off x="5958269" y="1528360"/>
            <a:ext cx="2666867" cy="427179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17233" y="4702415"/>
            <a:ext cx="4295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２・３年生はやさしく</a:t>
            </a:r>
            <a:endParaRPr kumimoji="1" lang="en-US" altLang="ja-JP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見守っていてください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21149" r="1"/>
          <a:stretch/>
        </p:blipFill>
        <p:spPr>
          <a:xfrm>
            <a:off x="395536" y="1467647"/>
            <a:ext cx="8229600" cy="4384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                                                    </a:t>
            </a:r>
            <a:r>
              <a:rPr lang="ja-JP" altLang="en-US" sz="2000" dirty="0"/>
              <a:t>　　　　　　</a:t>
            </a:r>
            <a:r>
              <a:rPr lang="ja-JP" altLang="en-US" sz="2000" dirty="0" err="1"/>
              <a:t>しきじ</a:t>
            </a:r>
            <a:br>
              <a:rPr kumimoji="1" lang="en-US" altLang="ja-JP" dirty="0"/>
            </a:br>
            <a:r>
              <a:rPr kumimoji="1" lang="en-US" altLang="ja-JP" dirty="0"/>
              <a:t>                        </a:t>
            </a:r>
            <a:r>
              <a:rPr kumimoji="1" lang="ja-JP" altLang="en-US" dirty="0"/>
              <a:t>　　</a:t>
            </a:r>
            <a:r>
              <a:rPr lang="ja-JP" altLang="en-US" sz="6000" dirty="0"/>
              <a:t>式辞</a:t>
            </a:r>
            <a:endParaRPr kumimoji="1" lang="ja-JP" altLang="en-US" sz="6000" dirty="0"/>
          </a:p>
        </p:txBody>
      </p:sp>
      <p:sp>
        <p:nvSpPr>
          <p:cNvPr id="6" name="正方形/長方形 5"/>
          <p:cNvSpPr/>
          <p:nvPr/>
        </p:nvSpPr>
        <p:spPr>
          <a:xfrm>
            <a:off x="2137497" y="5929330"/>
            <a:ext cx="4929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１人ずつ返事をします</a:t>
            </a:r>
          </a:p>
        </p:txBody>
      </p:sp>
      <p:sp>
        <p:nvSpPr>
          <p:cNvPr id="8" name="ホームベース 7"/>
          <p:cNvSpPr/>
          <p:nvPr/>
        </p:nvSpPr>
        <p:spPr>
          <a:xfrm>
            <a:off x="-21526" y="5905894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校長先生がお話しします。</a:t>
            </a:r>
            <a:endParaRPr lang="en-US" altLang="ja-JP" sz="2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①はじめ　②おわり　に</a:t>
            </a:r>
            <a:r>
              <a:rPr kumimoji="1" lang="ja-JP" altLang="en-US" sz="3200" b="1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座ったまま礼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をします。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-1" t="3380" r="44417" b="44961"/>
          <a:stretch/>
        </p:blipFill>
        <p:spPr>
          <a:xfrm>
            <a:off x="6971942" y="4351831"/>
            <a:ext cx="2197985" cy="24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5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                                                    </a:t>
            </a:r>
            <a:r>
              <a:rPr lang="ja-JP" altLang="en-US" sz="2000" dirty="0"/>
              <a:t>　　　　　　しゅく</a:t>
            </a:r>
            <a:r>
              <a:rPr lang="ja-JP" altLang="en-US" sz="2000" dirty="0" err="1"/>
              <a:t>じ</a:t>
            </a:r>
            <a:br>
              <a:rPr kumimoji="1" lang="en-US" altLang="ja-JP" dirty="0"/>
            </a:br>
            <a:r>
              <a:rPr kumimoji="1" lang="en-US" altLang="ja-JP" dirty="0"/>
              <a:t>                        </a:t>
            </a:r>
            <a:r>
              <a:rPr kumimoji="1" lang="ja-JP" altLang="en-US" dirty="0"/>
              <a:t>　　</a:t>
            </a:r>
            <a:r>
              <a:rPr lang="ja-JP" altLang="en-US" sz="6000" dirty="0"/>
              <a:t>祝辞</a:t>
            </a:r>
            <a:endParaRPr kumimoji="1" lang="ja-JP" altLang="en-US" sz="6000" dirty="0"/>
          </a:p>
        </p:txBody>
      </p:sp>
      <p:sp>
        <p:nvSpPr>
          <p:cNvPr id="6" name="正方形/長方形 5"/>
          <p:cNvSpPr/>
          <p:nvPr/>
        </p:nvSpPr>
        <p:spPr>
          <a:xfrm>
            <a:off x="2137497" y="5929330"/>
            <a:ext cx="4929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１人ずつ返事をします</a:t>
            </a:r>
          </a:p>
        </p:txBody>
      </p:sp>
      <p:sp>
        <p:nvSpPr>
          <p:cNvPr id="8" name="ホームベース 7"/>
          <p:cNvSpPr/>
          <p:nvPr/>
        </p:nvSpPr>
        <p:spPr>
          <a:xfrm>
            <a:off x="-21526" y="5905894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en-US" altLang="ja-JP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PTA</a:t>
            </a:r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会長さんがお話しします。</a:t>
            </a:r>
            <a:endParaRPr lang="en-US" altLang="ja-JP" sz="2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①はじめ　②おわり　に</a:t>
            </a:r>
            <a:r>
              <a:rPr kumimoji="1" lang="ja-JP" altLang="en-US" sz="3200" b="1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座ったまま礼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をします。</a:t>
            </a:r>
          </a:p>
        </p:txBody>
      </p:sp>
      <p:pic>
        <p:nvPicPr>
          <p:cNvPr id="5" name="図 4" descr="屋内, 座る, 男, 女性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B79BB77-687E-FB1C-17D0-44FC388BB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89" y="1587251"/>
            <a:ext cx="6228972" cy="41526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-1" t="3380" r="44417" b="44961"/>
          <a:stretch/>
        </p:blipFill>
        <p:spPr>
          <a:xfrm>
            <a:off x="6971942" y="4351831"/>
            <a:ext cx="2197985" cy="24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1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408678" y="1130151"/>
            <a:ext cx="8216458" cy="46751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                                                    </a:t>
            </a:r>
            <a:r>
              <a:rPr lang="ja-JP" altLang="en-US" sz="2000" dirty="0"/>
              <a:t>　　ら</a:t>
            </a:r>
            <a:r>
              <a:rPr lang="ja-JP" altLang="en-US" sz="2000" dirty="0" err="1"/>
              <a:t>い</a:t>
            </a:r>
            <a:r>
              <a:rPr lang="ja-JP" altLang="en-US" sz="2000" dirty="0"/>
              <a:t>ひんしょうかい</a:t>
            </a:r>
            <a:br>
              <a:rPr kumimoji="1" lang="en-US" altLang="ja-JP" dirty="0"/>
            </a:br>
            <a:r>
              <a:rPr kumimoji="1" lang="en-US" altLang="ja-JP" dirty="0"/>
              <a:t>                        </a:t>
            </a:r>
            <a:r>
              <a:rPr lang="ja-JP" altLang="en-US" sz="6000" dirty="0"/>
              <a:t>来賓紹介</a:t>
            </a:r>
            <a:endParaRPr kumimoji="1" lang="ja-JP" altLang="en-US" sz="6000" dirty="0"/>
          </a:p>
        </p:txBody>
      </p:sp>
      <p:sp>
        <p:nvSpPr>
          <p:cNvPr id="6" name="正方形/長方形 5"/>
          <p:cNvSpPr/>
          <p:nvPr/>
        </p:nvSpPr>
        <p:spPr>
          <a:xfrm>
            <a:off x="2137497" y="5929330"/>
            <a:ext cx="4929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１人ずつ返事をします</a:t>
            </a:r>
          </a:p>
        </p:txBody>
      </p:sp>
      <p:sp>
        <p:nvSpPr>
          <p:cNvPr id="8" name="ホームベース 7"/>
          <p:cNvSpPr/>
          <p:nvPr/>
        </p:nvSpPr>
        <p:spPr>
          <a:xfrm>
            <a:off x="-21526" y="5905894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来賓の方が紹介されます　　　　　→　　　　　　　</a:t>
            </a:r>
            <a:r>
              <a:rPr kumimoji="1" lang="ja-JP" altLang="en-US" sz="3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聞きます</a:t>
            </a:r>
            <a:endParaRPr kumimoji="1" lang="ja-JP" altLang="en-US" sz="28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54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79512" y="188640"/>
            <a:ext cx="8640960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令和７</a:t>
            </a:r>
            <a:r>
              <a:rPr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　第</a:t>
            </a:r>
            <a:r>
              <a:rPr lang="en-US" altLang="ja-JP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  <a:r>
              <a:rPr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endParaRPr lang="en-US" altLang="ja-JP" sz="4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北海道札幌稲穂高等支援学校</a:t>
            </a:r>
            <a:endParaRPr kumimoji="1" lang="en-US" altLang="ja-JP" sz="4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6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 学 式</a:t>
            </a:r>
            <a:endParaRPr kumimoji="1" lang="ja-JP" altLang="en-US" sz="6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698" name="Picture 2" descr="北海道の旗">
            <a:hlinkClick r:id="rId3" tooltip="北海道の旗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797710"/>
            <a:ext cx="2061348" cy="1376981"/>
          </a:xfrm>
          <a:prstGeom prst="rect">
            <a:avLst/>
          </a:prstGeom>
          <a:noFill/>
        </p:spPr>
      </p:pic>
      <p:pic>
        <p:nvPicPr>
          <p:cNvPr id="29700" name="Picture 4" descr="日本の旗">
            <a:hlinkClick r:id="rId5" tooltip="日本の旗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741148"/>
            <a:ext cx="2058592" cy="1369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833319" y="421318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道旗（どうき）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85542" y="4125153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/>
              <a:t>国旗（こうき</a:t>
            </a:r>
            <a:r>
              <a:rPr kumimoji="1" lang="ja-JP" altLang="en-US" sz="2400" dirty="0"/>
              <a:t>）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39552" y="4812535"/>
            <a:ext cx="849694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7200" b="1" cap="none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４月</a:t>
            </a:r>
            <a:r>
              <a:rPr lang="ja-JP" altLang="en-US" sz="72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９</a:t>
            </a:r>
            <a:r>
              <a:rPr lang="ja-JP" altLang="en-US" sz="7200" b="1" cap="none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ja-JP" altLang="en-US" sz="6000" b="1" cap="none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（水）</a:t>
            </a:r>
            <a:endParaRPr lang="en-US" altLang="ja-JP" sz="6000" b="1" spc="50" dirty="0">
              <a:ln w="11430"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lang="ja-JP" altLang="en-US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4000" b="1" spc="50" dirty="0">
                <a:ln w="11430"/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endParaRPr lang="ja-JP" altLang="en-US" sz="4000" b="1" cap="none" spc="50" dirty="0">
              <a:ln w="1143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                                         しゅくぶん　　　　しゅくでん　　　　ひろう</a:t>
            </a:r>
            <a:br>
              <a:rPr kumimoji="1" lang="en-US" altLang="ja-JP" dirty="0"/>
            </a:br>
            <a:r>
              <a:rPr kumimoji="1" lang="en-US" altLang="ja-JP" dirty="0"/>
              <a:t>                 </a:t>
            </a:r>
            <a:r>
              <a:rPr lang="ja-JP" altLang="en-US" sz="6000" dirty="0"/>
              <a:t>祝文・祝電披露</a:t>
            </a:r>
            <a:endParaRPr kumimoji="1" lang="ja-JP" altLang="en-US" sz="6000" dirty="0"/>
          </a:p>
        </p:txBody>
      </p:sp>
      <p:sp>
        <p:nvSpPr>
          <p:cNvPr id="6" name="正方形/長方形 5"/>
          <p:cNvSpPr/>
          <p:nvPr/>
        </p:nvSpPr>
        <p:spPr>
          <a:xfrm>
            <a:off x="2137497" y="5929330"/>
            <a:ext cx="4929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１人ずつ返事をします</a:t>
            </a:r>
          </a:p>
        </p:txBody>
      </p:sp>
      <p:sp>
        <p:nvSpPr>
          <p:cNvPr id="8" name="ホームベース 7"/>
          <p:cNvSpPr/>
          <p:nvPr/>
        </p:nvSpPr>
        <p:spPr>
          <a:xfrm>
            <a:off x="-21526" y="5905894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掲示場所などが紹介されます　　→　</a:t>
            </a:r>
            <a:r>
              <a:rPr kumimoji="1" lang="ja-JP" altLang="en-US" sz="3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聞きます</a:t>
            </a:r>
            <a:endParaRPr kumimoji="1" lang="ja-JP" altLang="en-US" sz="28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" name="図 4" descr="人, 男, 屋内, 立つ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A8DD5A2-5F9D-48F6-FCD4-5FACDA223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8" y="1759447"/>
            <a:ext cx="2793181" cy="1862120"/>
          </a:xfrm>
          <a:prstGeom prst="rect">
            <a:avLst/>
          </a:prstGeom>
        </p:spPr>
      </p:pic>
      <p:pic>
        <p:nvPicPr>
          <p:cNvPr id="9" name="図 8" descr="人, 建物, ベンチ, グループ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4E82E1A-F6DE-F07D-9690-F68752599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41" y="1771594"/>
            <a:ext cx="5517081" cy="3678054"/>
          </a:xfrm>
          <a:prstGeom prst="rect">
            <a:avLst/>
          </a:prstGeom>
        </p:spPr>
      </p:pic>
      <p:pic>
        <p:nvPicPr>
          <p:cNvPr id="11" name="図 10" descr="屋内, キッチン, 部屋, いっぱ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F12F175-A7EC-85BB-3F9A-E3E5BCD7D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9" y="3692747"/>
            <a:ext cx="2775310" cy="18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3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内, テーブル, 人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AA5E1F9-A6EA-8847-0EAD-BBB592292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66" y="1511076"/>
            <a:ext cx="6453468" cy="43023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　　　　　　　　　</a:t>
            </a:r>
            <a:r>
              <a:rPr kumimoji="1" lang="ja-JP" altLang="en-US" sz="2000" dirty="0"/>
              <a:t>しん　にゅう　　せい　だい　　ひょう　　　　　 こと       </a:t>
            </a:r>
            <a:r>
              <a:rPr kumimoji="1" lang="ja-JP" altLang="en-US" sz="2000" dirty="0" err="1"/>
              <a:t>ば</a:t>
            </a:r>
            <a:br>
              <a:rPr kumimoji="1" lang="en-US" altLang="ja-JP" sz="5400" dirty="0"/>
            </a:br>
            <a:r>
              <a:rPr kumimoji="1" lang="ja-JP" altLang="en-US" sz="5400" dirty="0"/>
              <a:t>　　　</a:t>
            </a:r>
            <a:r>
              <a:rPr lang="ja-JP" altLang="en-US" sz="6000" dirty="0"/>
              <a:t>新入生代表の言葉</a:t>
            </a:r>
            <a:endParaRPr kumimoji="1" lang="ja-JP" altLang="en-US" sz="6000" dirty="0"/>
          </a:p>
        </p:txBody>
      </p:sp>
      <p:sp>
        <p:nvSpPr>
          <p:cNvPr id="3" name="正方形/長方形 2"/>
          <p:cNvSpPr/>
          <p:nvPr/>
        </p:nvSpPr>
        <p:spPr>
          <a:xfrm>
            <a:off x="4572000" y="1586838"/>
            <a:ext cx="4464495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4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おおたに　　　なおき</a:t>
            </a:r>
            <a:endParaRPr lang="en-US" altLang="ja-JP" sz="2400" dirty="0">
              <a:ln w="0"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ja-JP" sz="6000" kern="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大谷直暉</a:t>
            </a:r>
            <a:r>
              <a:rPr lang="ja-JP" altLang="en-US" sz="54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36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さん</a:t>
            </a:r>
            <a:r>
              <a:rPr lang="ja-JP" altLang="en-US" sz="28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（環境・流通ｻﾎﾟｰﾄ科１年）</a:t>
            </a:r>
            <a:endParaRPr lang="en-US" altLang="ja-JP" sz="2800" dirty="0">
              <a:ln w="0"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754503" y="5023758"/>
            <a:ext cx="381642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32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24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これは</a:t>
            </a:r>
            <a:r>
              <a:rPr lang="ja-JP" altLang="en-US" sz="36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石本圭佑</a:t>
            </a:r>
            <a:r>
              <a:rPr lang="ja-JP" altLang="en-US" sz="32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さん</a:t>
            </a:r>
            <a:endParaRPr lang="en-US" altLang="ja-JP" sz="3200" dirty="0">
              <a:ln w="0"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8" name="ホームベース 7"/>
          <p:cNvSpPr/>
          <p:nvPr/>
        </p:nvSpPr>
        <p:spPr>
          <a:xfrm>
            <a:off x="0" y="5895728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新入生代表の大谷さんがお話しします。</a:t>
            </a:r>
            <a:endParaRPr lang="en-US" altLang="ja-JP" sz="2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①はじめ　②おわり　に</a:t>
            </a:r>
            <a:r>
              <a:rPr kumimoji="1" lang="ja-JP" altLang="en-US" sz="3200" b="1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座ったまま礼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をします。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-1" t="3380" r="44417" b="44961"/>
          <a:stretch/>
        </p:blipFill>
        <p:spPr>
          <a:xfrm>
            <a:off x="6971942" y="4351831"/>
            <a:ext cx="2197985" cy="24513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032" y="142852"/>
            <a:ext cx="8427248" cy="114300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                                                 かん　げい　　　　　 　こと         </a:t>
            </a:r>
            <a:r>
              <a:rPr kumimoji="1" lang="ja-JP" altLang="en-US" sz="2000" dirty="0" err="1"/>
              <a:t>ば</a:t>
            </a:r>
            <a:br>
              <a:rPr kumimoji="1" lang="en-US" altLang="ja-JP" sz="2000" dirty="0"/>
            </a:br>
            <a:r>
              <a:rPr kumimoji="1" lang="en-US" altLang="ja-JP" sz="2000" dirty="0"/>
              <a:t>                                              </a:t>
            </a:r>
            <a:r>
              <a:rPr kumimoji="1" lang="ja-JP" altLang="en-US" sz="6000" dirty="0"/>
              <a:t>歓迎の言葉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627784" y="1844824"/>
            <a:ext cx="6696744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4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　　　よしだ　　　　　あさひ　　　　　</a:t>
            </a:r>
            <a:endParaRPr lang="en-US" altLang="ja-JP" sz="2400" dirty="0">
              <a:ln w="0"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ja-JP" altLang="en-US" sz="54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吉田　旭　さん</a:t>
            </a:r>
            <a:endParaRPr lang="en-US" altLang="ja-JP" sz="5400" dirty="0">
              <a:ln w="0"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ja-JP" altLang="en-US" sz="3600" dirty="0">
                <a:ln w="0"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（環境・流通サポート科 ３年）</a:t>
            </a:r>
            <a:endParaRPr lang="en-US" altLang="ja-JP" sz="3600" dirty="0">
              <a:ln w="0"/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9" name="ホームベース 8"/>
          <p:cNvSpPr/>
          <p:nvPr/>
        </p:nvSpPr>
        <p:spPr>
          <a:xfrm>
            <a:off x="0" y="5895728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在校生代表の吉田旭さんがお話しします。</a:t>
            </a:r>
            <a:endParaRPr lang="en-US" altLang="ja-JP" sz="2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</a:t>
            </a:r>
            <a:r>
              <a:rPr kumimoji="1" lang="ja-JP" altLang="en-US" sz="2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　　　　　　　　　　　　　　　　　　</a:t>
            </a:r>
            <a:r>
              <a:rPr kumimoji="1" lang="ja-JP" altLang="en-US" sz="3600" b="1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礼はしません</a:t>
            </a:r>
            <a:r>
              <a:rPr kumimoji="1" lang="ja-JP" altLang="en-US" sz="3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1031" y="4409817"/>
            <a:ext cx="8427249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新入生につられないように</a:t>
            </a:r>
            <a:endParaRPr lang="en-US" altLang="ja-JP" sz="4000" dirty="0"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  <a:p>
            <a:r>
              <a:rPr kumimoji="1" lang="ja-JP" altLang="en-US" sz="4000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　　　　　　　気をつけてください！！</a:t>
            </a:r>
          </a:p>
        </p:txBody>
      </p:sp>
      <p:pic>
        <p:nvPicPr>
          <p:cNvPr id="5" name="図 4" descr="部屋に備えている子供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A05833-1A3B-2ED8-F661-3B0A616EA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5" t="33445" r="33353" b="32666"/>
          <a:stretch/>
        </p:blipFill>
        <p:spPr>
          <a:xfrm>
            <a:off x="251520" y="1732686"/>
            <a:ext cx="3024336" cy="248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タイトル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820472" cy="6309320"/>
          </a:xfrm>
        </p:spPr>
        <p:txBody>
          <a:bodyPr>
            <a:normAutofit/>
          </a:bodyPr>
          <a:lstStyle/>
          <a:p>
            <a:r>
              <a:rPr lang="ja-JP" altLang="en-US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吉田さんのことば</a:t>
            </a:r>
            <a:r>
              <a:rPr lang="ja-JP" altLang="en-US" sz="8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は</a:t>
            </a:r>
            <a:br>
              <a:rPr lang="en-US" altLang="ja-JP" sz="8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２・３年生みんなの</a:t>
            </a:r>
            <a:br>
              <a:rPr lang="en-US" altLang="ja-JP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ことば</a:t>
            </a:r>
            <a:r>
              <a:rPr lang="ja-JP" altLang="en-US" sz="8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です！！</a:t>
            </a:r>
          </a:p>
        </p:txBody>
      </p:sp>
    </p:spTree>
    <p:extLst>
      <p:ext uri="{BB962C8B-B14F-4D97-AF65-F5344CB8AC3E}">
        <p14:creationId xmlns:p14="http://schemas.microsoft.com/office/powerpoint/2010/main" val="2361900332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　へいしき　　　　　　　</a:t>
            </a:r>
            <a:r>
              <a:rPr lang="ja-JP" altLang="en-US" sz="2000" dirty="0" err="1"/>
              <a:t>じ</a:t>
            </a:r>
            <a:br>
              <a:rPr lang="en-US" altLang="ja-JP" dirty="0"/>
            </a:br>
            <a:r>
              <a:rPr lang="en-US" altLang="ja-JP" dirty="0"/>
              <a:t>                   </a:t>
            </a:r>
            <a:r>
              <a:rPr lang="ja-JP" altLang="en-US" sz="6000" dirty="0"/>
              <a:t>閉式の辞</a:t>
            </a:r>
            <a:endParaRPr kumimoji="1" lang="ja-JP" altLang="en-US" sz="6000" dirty="0"/>
          </a:p>
        </p:txBody>
      </p:sp>
      <p:sp>
        <p:nvSpPr>
          <p:cNvPr id="6" name="ホームベース 5"/>
          <p:cNvSpPr/>
          <p:nvPr/>
        </p:nvSpPr>
        <p:spPr>
          <a:xfrm>
            <a:off x="-26577" y="5735782"/>
            <a:ext cx="9144000" cy="1122218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司会「みなさま　ご起立ください。」　　　　　→　  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起立する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4000"/>
              </a:lnSpc>
            </a:pPr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司会「みなさま　ご着席ください。」         →</a:t>
            </a:r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着席する</a:t>
            </a:r>
            <a:endParaRPr lang="ja-JP" altLang="en-US" sz="32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" name="図 4" descr="スーツを着た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8CC116A-0403-3ACB-5C88-17C06EF9B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5328592" cy="35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75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                                                    </a:t>
            </a:r>
            <a:r>
              <a:rPr lang="ja-JP" altLang="en-US" sz="2000" dirty="0"/>
              <a:t>　</a:t>
            </a:r>
            <a:r>
              <a:rPr lang="ja-JP" altLang="en-US" sz="2000" dirty="0" err="1"/>
              <a:t>しょ</a:t>
            </a:r>
            <a:r>
              <a:rPr lang="ja-JP" altLang="en-US" sz="2000" dirty="0"/>
              <a:t>くいん　　しょうかい</a:t>
            </a:r>
            <a:br>
              <a:rPr kumimoji="1" lang="en-US" altLang="ja-JP" dirty="0"/>
            </a:br>
            <a:r>
              <a:rPr kumimoji="1" lang="en-US" altLang="ja-JP" dirty="0"/>
              <a:t>                        </a:t>
            </a:r>
            <a:r>
              <a:rPr lang="ja-JP" altLang="en-US" sz="6000" dirty="0"/>
              <a:t>職員紹介</a:t>
            </a:r>
            <a:endParaRPr kumimoji="1" lang="ja-JP" altLang="en-US" sz="6000" dirty="0"/>
          </a:p>
        </p:txBody>
      </p:sp>
      <p:sp>
        <p:nvSpPr>
          <p:cNvPr id="6" name="正方形/長方形 5"/>
          <p:cNvSpPr/>
          <p:nvPr/>
        </p:nvSpPr>
        <p:spPr>
          <a:xfrm>
            <a:off x="2137497" y="5929330"/>
            <a:ext cx="4929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１人ずつ返事をします</a:t>
            </a:r>
          </a:p>
        </p:txBody>
      </p:sp>
      <p:sp>
        <p:nvSpPr>
          <p:cNvPr id="8" name="ホームベース 7"/>
          <p:cNvSpPr/>
          <p:nvPr/>
        </p:nvSpPr>
        <p:spPr>
          <a:xfrm>
            <a:off x="-21526" y="5905894"/>
            <a:ext cx="914400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2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１学年の学年主任、担任、副担任の先生が紹介されます　　→　</a:t>
            </a:r>
            <a:r>
              <a:rPr kumimoji="1" lang="ja-JP" altLang="en-US" sz="3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聞きます</a:t>
            </a:r>
            <a:endParaRPr kumimoji="1" lang="ja-JP" altLang="en-US" sz="28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" name="図 4" descr="会議室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6C98427-5680-05B8-AD90-2B97232C8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4" y="1571100"/>
            <a:ext cx="6430211" cy="43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86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タイトル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20472" cy="6669360"/>
          </a:xfrm>
        </p:spPr>
        <p:txBody>
          <a:bodyPr>
            <a:normAutofit/>
          </a:bodyPr>
          <a:lstStyle/>
          <a:p>
            <a:r>
              <a:rPr lang="ja-JP" altLang="en-US" sz="8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これで</a:t>
            </a:r>
            <a:r>
              <a:rPr lang="ja-JP" altLang="en-US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式は終わり</a:t>
            </a:r>
            <a:r>
              <a:rPr lang="ja-JP" altLang="en-US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です</a:t>
            </a:r>
            <a:br>
              <a:rPr lang="en-US" altLang="ja-JP" sz="8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br>
              <a:rPr lang="en-US" altLang="ja-JP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80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来賓の方が退場した後に</a:t>
            </a:r>
            <a:r>
              <a:rPr lang="ja-JP" altLang="en-US" sz="8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２・３年生は教室に戻ります</a:t>
            </a:r>
          </a:p>
        </p:txBody>
      </p:sp>
    </p:spTree>
    <p:extLst>
      <p:ext uri="{BB962C8B-B14F-4D97-AF65-F5344CB8AC3E}">
        <p14:creationId xmlns:p14="http://schemas.microsoft.com/office/powerpoint/2010/main" val="3212573863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高校生・中学生のイラスト（ブレザー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622" y="4797152"/>
            <a:ext cx="1872208" cy="1872208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23728" y="2221123"/>
            <a:ext cx="8571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spc="50" dirty="0">
                <a:ln w="11430"/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①　心をこめて拍手をする</a:t>
            </a:r>
            <a:endParaRPr lang="ja-JP" altLang="en-US" sz="6000" b="1" cap="none" spc="50" dirty="0">
              <a:ln w="11430"/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3728" y="3729806"/>
            <a:ext cx="7173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spc="50" dirty="0">
                <a:ln w="11430"/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②　</a:t>
            </a:r>
            <a:r>
              <a:rPr lang="ja-JP" altLang="en-US" sz="5400" b="1" cap="none" spc="50" dirty="0">
                <a:ln w="11430"/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礼をしっかりする</a:t>
            </a:r>
            <a:endParaRPr lang="ja-JP" altLang="en-US" sz="6000" b="1" cap="none" spc="50" dirty="0">
              <a:ln w="11430"/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21358" y="299298"/>
            <a:ext cx="8820472" cy="1224136"/>
          </a:xfrm>
        </p:spPr>
        <p:txBody>
          <a:bodyPr>
            <a:normAutofit/>
          </a:bodyPr>
          <a:lstStyle/>
          <a:p>
            <a:r>
              <a:rPr lang="ja-JP" altLang="en-US" sz="6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先輩として頑張るところ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高校生・中学生のイラスト（ブレザー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622" y="4797152"/>
            <a:ext cx="1872208" cy="1872208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323528" y="1796925"/>
            <a:ext cx="787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spc="50" dirty="0">
                <a:ln w="11430"/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①式にしっかり参加する</a:t>
            </a:r>
            <a:endParaRPr lang="ja-JP" altLang="en-US" sz="6000" b="1" cap="none" spc="50" dirty="0">
              <a:ln w="11430"/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21358" y="299298"/>
            <a:ext cx="8820472" cy="1224136"/>
          </a:xfrm>
        </p:spPr>
        <p:txBody>
          <a:bodyPr>
            <a:normAutofit/>
          </a:bodyPr>
          <a:lstStyle/>
          <a:p>
            <a:r>
              <a:rPr lang="ja-JP" altLang="en-US" sz="60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明日は本番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396552" y="3084939"/>
            <a:ext cx="93383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spc="50" dirty="0">
                <a:ln w="11430"/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②片づけを最後まで行う</a:t>
            </a:r>
            <a:endParaRPr lang="ja-JP" altLang="en-US" sz="6000" b="1" cap="none" spc="50" dirty="0">
              <a:ln w="11430"/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10837" y="4722020"/>
            <a:ext cx="7308304" cy="199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en-US" altLang="ja-JP" sz="3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</a:t>
            </a:r>
            <a:r>
              <a:rPr lang="ja-JP" altLang="en-US" sz="3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</a:t>
            </a:r>
            <a:r>
              <a:rPr lang="en-US" altLang="ja-JP" sz="3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3</a:t>
            </a:r>
            <a:r>
              <a:rPr lang="ja-JP" altLang="en-US" sz="3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年生で協力して</a:t>
            </a:r>
            <a:endParaRPr lang="en-US" altLang="ja-JP" sz="38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4600"/>
              </a:lnSpc>
            </a:pPr>
            <a:r>
              <a:rPr lang="ja-JP" altLang="en-US" sz="36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先輩としての役割を果たしましょう！</a:t>
            </a:r>
          </a:p>
        </p:txBody>
      </p:sp>
    </p:spTree>
    <p:extLst>
      <p:ext uri="{BB962C8B-B14F-4D97-AF65-F5344CB8AC3E}">
        <p14:creationId xmlns:p14="http://schemas.microsoft.com/office/powerpoint/2010/main" val="39535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　　　　　　　　　　　　　　　　にゅう　がく　しき</a:t>
            </a:r>
            <a:br>
              <a:rPr kumimoji="1" lang="en-US" altLang="ja-JP" sz="2000" dirty="0"/>
            </a:br>
            <a:r>
              <a:rPr kumimoji="1" lang="ja-JP" altLang="en-US" sz="2000" dirty="0"/>
              <a:t>　　　　　　　　　　　　　　　　</a:t>
            </a:r>
            <a:r>
              <a:rPr lang="ja-JP" altLang="en-US" sz="6000" dirty="0"/>
              <a:t>入学式とは</a:t>
            </a:r>
            <a:endParaRPr kumimoji="1" lang="ja-JP" altLang="en-US" sz="6000" dirty="0"/>
          </a:p>
        </p:txBody>
      </p:sp>
      <p:pic>
        <p:nvPicPr>
          <p:cNvPr id="9" name="図 8" descr="shingakki_kousy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929198"/>
            <a:ext cx="1714500" cy="1714500"/>
          </a:xfrm>
          <a:prstGeom prst="rect">
            <a:avLst/>
          </a:prstGeom>
        </p:spPr>
      </p:pic>
      <p:pic>
        <p:nvPicPr>
          <p:cNvPr id="10" name="図 9" descr="nyugaku_blaz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929198"/>
            <a:ext cx="1714500" cy="17145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75928" y="1595442"/>
            <a:ext cx="8496944" cy="46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（新１年生）　</a:t>
            </a:r>
            <a:endParaRPr lang="en-US" altLang="ja-JP" sz="3200" dirty="0"/>
          </a:p>
          <a:p>
            <a:pPr>
              <a:lnSpc>
                <a:spcPts val="6700"/>
              </a:lnSpc>
            </a:pPr>
            <a:r>
              <a:rPr kumimoji="1" lang="ja-JP" altLang="en-US" sz="4400" dirty="0"/>
              <a:t>　札幌稲穂高等支援学校に</a:t>
            </a:r>
            <a:endParaRPr kumimoji="1" lang="en-US" altLang="ja-JP" sz="4400" dirty="0"/>
          </a:p>
          <a:p>
            <a:pPr>
              <a:lnSpc>
                <a:spcPts val="6700"/>
              </a:lnSpc>
            </a:pPr>
            <a:r>
              <a:rPr kumimoji="1" lang="ja-JP" altLang="en-US" sz="4400" dirty="0">
                <a:solidFill>
                  <a:srgbClr val="FF0000"/>
                </a:solidFill>
              </a:rPr>
              <a:t>　</a:t>
            </a:r>
            <a:r>
              <a:rPr kumimoji="1" lang="ja-JP" altLang="en-US" sz="5000" dirty="0">
                <a:solidFill>
                  <a:srgbClr val="FF0000"/>
                </a:solidFill>
              </a:rPr>
              <a:t>入学することの喜びを感じ、</a:t>
            </a:r>
            <a:endParaRPr kumimoji="1" lang="en-US" altLang="ja-JP" sz="5000" dirty="0">
              <a:solidFill>
                <a:srgbClr val="FF0000"/>
              </a:solidFill>
            </a:endParaRPr>
          </a:p>
          <a:p>
            <a:pPr>
              <a:lnSpc>
                <a:spcPts val="6700"/>
              </a:lnSpc>
            </a:pPr>
            <a:r>
              <a:rPr kumimoji="1" lang="ja-JP" altLang="en-US" sz="5000" dirty="0">
                <a:solidFill>
                  <a:srgbClr val="FF0000"/>
                </a:solidFill>
              </a:rPr>
              <a:t>　新しく始まる学校生活への</a:t>
            </a:r>
            <a:endParaRPr kumimoji="1" lang="en-US" altLang="ja-JP" sz="5000" dirty="0">
              <a:solidFill>
                <a:srgbClr val="FF0000"/>
              </a:solidFill>
            </a:endParaRPr>
          </a:p>
          <a:p>
            <a:pPr>
              <a:lnSpc>
                <a:spcPts val="6700"/>
              </a:lnSpc>
            </a:pPr>
            <a:r>
              <a:rPr lang="ja-JP" altLang="en-US" sz="5000" dirty="0">
                <a:solidFill>
                  <a:srgbClr val="FF0000"/>
                </a:solidFill>
              </a:rPr>
              <a:t>　</a:t>
            </a:r>
            <a:r>
              <a:rPr kumimoji="1" lang="ja-JP" altLang="en-US" sz="5000" dirty="0">
                <a:solidFill>
                  <a:srgbClr val="FF0000"/>
                </a:solidFill>
              </a:rPr>
              <a:t>意欲を高める</a:t>
            </a:r>
            <a:endParaRPr kumimoji="1" lang="en-US" altLang="ja-JP" sz="5000" dirty="0">
              <a:solidFill>
                <a:srgbClr val="FF0000"/>
              </a:solidFill>
            </a:endParaRPr>
          </a:p>
          <a:p>
            <a:endParaRPr lang="en-US" altLang="ja-JP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00913" y="454640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0000"/>
                </a:solidFill>
              </a:rPr>
              <a:t>いよく 　　　　　　　　たか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　　　　　　　　　　　　　　　　にゅう　がく　しき</a:t>
            </a:r>
            <a:br>
              <a:rPr kumimoji="1" lang="en-US" altLang="ja-JP" sz="2000" dirty="0"/>
            </a:br>
            <a:r>
              <a:rPr kumimoji="1" lang="ja-JP" altLang="en-US" sz="2000" dirty="0"/>
              <a:t>　　　　　　　　　　　　　　　　</a:t>
            </a:r>
            <a:r>
              <a:rPr lang="ja-JP" altLang="en-US" sz="6000" dirty="0"/>
              <a:t>入学式とは</a:t>
            </a:r>
            <a:endParaRPr kumimoji="1" lang="ja-JP" altLang="en-US" sz="6000" dirty="0"/>
          </a:p>
        </p:txBody>
      </p:sp>
      <p:pic>
        <p:nvPicPr>
          <p:cNvPr id="9" name="図 8" descr="shingakki_kousy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929198"/>
            <a:ext cx="1714500" cy="1714500"/>
          </a:xfrm>
          <a:prstGeom prst="rect">
            <a:avLst/>
          </a:prstGeom>
        </p:spPr>
      </p:pic>
      <p:pic>
        <p:nvPicPr>
          <p:cNvPr id="10" name="図 9" descr="nyugaku_blaz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929198"/>
            <a:ext cx="1714500" cy="17145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51017" y="1218951"/>
            <a:ext cx="8640960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3200" dirty="0"/>
          </a:p>
          <a:p>
            <a:r>
              <a:rPr lang="ja-JP" altLang="en-US" sz="3200" dirty="0"/>
              <a:t>（２・３年生）</a:t>
            </a:r>
            <a:endParaRPr lang="en-US" altLang="ja-JP" sz="3200" dirty="0"/>
          </a:p>
          <a:p>
            <a:pPr>
              <a:lnSpc>
                <a:spcPts val="6700"/>
              </a:lnSpc>
            </a:pPr>
            <a:r>
              <a:rPr lang="ja-JP" altLang="en-US" sz="4400" dirty="0"/>
              <a:t>　新しく札幌稲穂高等支援学校の</a:t>
            </a:r>
            <a:endParaRPr lang="en-US" altLang="ja-JP" sz="4400" dirty="0"/>
          </a:p>
          <a:p>
            <a:pPr>
              <a:lnSpc>
                <a:spcPts val="6700"/>
              </a:lnSpc>
            </a:pPr>
            <a:r>
              <a:rPr lang="ja-JP" altLang="en-US" sz="5000" dirty="0">
                <a:solidFill>
                  <a:srgbClr val="FF0000"/>
                </a:solidFill>
              </a:rPr>
              <a:t>　仲間となる新１年生に</a:t>
            </a:r>
            <a:endParaRPr lang="en-US" altLang="ja-JP" sz="5000" dirty="0">
              <a:solidFill>
                <a:srgbClr val="FF0000"/>
              </a:solidFill>
            </a:endParaRPr>
          </a:p>
          <a:p>
            <a:pPr>
              <a:lnSpc>
                <a:spcPts val="6700"/>
              </a:lnSpc>
            </a:pPr>
            <a:r>
              <a:rPr lang="ja-JP" altLang="en-US" sz="5000" dirty="0">
                <a:solidFill>
                  <a:srgbClr val="FF0000"/>
                </a:solidFill>
              </a:rPr>
              <a:t>　歓迎の気持ちを表わす</a:t>
            </a:r>
            <a:endParaRPr kumimoji="1" lang="en-US" altLang="ja-JP" sz="50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1640" y="37890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0000"/>
                </a:solidFill>
              </a:rPr>
              <a:t>かんげい　　　　　　　　　き　　　　も　　　　　　　　　　　　　あら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9722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000" dirty="0"/>
              <a:t>　　　　　　　　　　　　　　　　　　　　    しき       し     だい</a:t>
            </a:r>
            <a:br>
              <a:rPr kumimoji="1" lang="en-US" altLang="ja-JP" sz="2000" dirty="0"/>
            </a:br>
            <a:r>
              <a:rPr kumimoji="1" lang="ja-JP" altLang="en-US" sz="2000" dirty="0"/>
              <a:t>　　　　　　　　　　　　　　　　　　　　</a:t>
            </a:r>
            <a:r>
              <a:rPr kumimoji="1" lang="ja-JP" altLang="en-US" sz="6000" dirty="0"/>
              <a:t>式次第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628800"/>
            <a:ext cx="4824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○新入生入場</a:t>
            </a:r>
            <a:endParaRPr kumimoji="1" lang="en-US" altLang="ja-JP" sz="3600" dirty="0"/>
          </a:p>
          <a:p>
            <a:pPr marL="342900" indent="-342900">
              <a:buAutoNum type="arabicDbPeriod"/>
            </a:pPr>
            <a:r>
              <a:rPr lang="ja-JP" altLang="en-US" sz="3600" dirty="0"/>
              <a:t>開式の辞</a:t>
            </a:r>
            <a:endParaRPr lang="en-US" altLang="ja-JP" sz="3600" dirty="0"/>
          </a:p>
          <a:p>
            <a:pPr marL="342900" indent="-342900">
              <a:buAutoNum type="arabicDbPeriod"/>
            </a:pPr>
            <a:r>
              <a:rPr kumimoji="1" lang="ja-JP" altLang="en-US" sz="3600" dirty="0"/>
              <a:t>国歌斉唱（</a:t>
            </a:r>
            <a:r>
              <a:rPr kumimoji="1" lang="en-US" altLang="ja-JP" sz="3600" dirty="0"/>
              <a:t>CD)</a:t>
            </a:r>
          </a:p>
          <a:p>
            <a:pPr marL="342900" indent="-342900">
              <a:buAutoNum type="arabicDbPeriod"/>
            </a:pPr>
            <a:r>
              <a:rPr lang="ja-JP" altLang="en-US" sz="3600" dirty="0"/>
              <a:t>校歌斉唱（ﾋﾟｱﾉ）</a:t>
            </a:r>
            <a:endParaRPr lang="en-US" altLang="ja-JP" sz="3600" dirty="0"/>
          </a:p>
          <a:p>
            <a:pPr marL="342900" indent="-342900">
              <a:buAutoNum type="arabicDbPeriod"/>
            </a:pPr>
            <a:r>
              <a:rPr kumimoji="1" lang="ja-JP" altLang="en-US" sz="3600" dirty="0"/>
              <a:t>入学許可</a:t>
            </a:r>
            <a:endParaRPr kumimoji="1" lang="en-US" altLang="ja-JP" sz="3600" dirty="0"/>
          </a:p>
          <a:p>
            <a:pPr marL="342900" indent="-342900">
              <a:buAutoNum type="arabicDbPeriod"/>
            </a:pPr>
            <a:r>
              <a:rPr kumimoji="1" lang="ja-JP" altLang="en-US" sz="3600" dirty="0"/>
              <a:t>式辞</a:t>
            </a:r>
            <a:endParaRPr kumimoji="1" lang="en-US" altLang="ja-JP" sz="3600" dirty="0"/>
          </a:p>
          <a:p>
            <a:pPr marL="342900" indent="-342900">
              <a:buAutoNum type="arabicDbPeriod"/>
            </a:pPr>
            <a:r>
              <a:rPr lang="ja-JP" altLang="en-US" sz="3600" dirty="0"/>
              <a:t>祝辞</a:t>
            </a:r>
            <a:endParaRPr lang="en-US" altLang="ja-JP" sz="3600" dirty="0"/>
          </a:p>
          <a:p>
            <a:pPr marL="342900" indent="-342900">
              <a:buAutoNum type="arabicDbPeriod"/>
            </a:pPr>
            <a:r>
              <a:rPr kumimoji="1" lang="ja-JP" altLang="en-US" sz="3600" dirty="0"/>
              <a:t>来賓紹介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0" y="1700808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ja-JP" altLang="en-US" sz="3600" dirty="0"/>
              <a:t>８．祝文・祝電披露</a:t>
            </a:r>
            <a:endParaRPr lang="en-US" altLang="ja-JP" sz="3600" dirty="0"/>
          </a:p>
          <a:p>
            <a:pPr marL="342900" indent="-342900"/>
            <a:r>
              <a:rPr lang="ja-JP" altLang="en-US" sz="3600" dirty="0"/>
              <a:t>９．新入生代表の言葉</a:t>
            </a:r>
            <a:endParaRPr lang="en-US" altLang="ja-JP" sz="3600" dirty="0"/>
          </a:p>
          <a:p>
            <a:pPr marL="342900" indent="-342900"/>
            <a:r>
              <a:rPr lang="en-US" altLang="ja-JP" sz="3600" dirty="0"/>
              <a:t>10</a:t>
            </a:r>
            <a:r>
              <a:rPr lang="ja-JP" altLang="en-US" sz="3600" dirty="0" err="1"/>
              <a:t>．</a:t>
            </a:r>
            <a:r>
              <a:rPr lang="ja-JP" altLang="en-US" sz="3600" dirty="0"/>
              <a:t>歓迎の言葉　</a:t>
            </a:r>
            <a:endParaRPr lang="en-US" altLang="ja-JP" sz="3600" dirty="0"/>
          </a:p>
          <a:p>
            <a:pPr marL="342900" indent="-342900"/>
            <a:r>
              <a:rPr lang="en-US" altLang="ja-JP" sz="3600" dirty="0"/>
              <a:t>11</a:t>
            </a:r>
            <a:r>
              <a:rPr lang="ja-JP" altLang="en-US" sz="3600" dirty="0" err="1"/>
              <a:t>．</a:t>
            </a:r>
            <a:r>
              <a:rPr lang="ja-JP" altLang="en-US" sz="3600" dirty="0"/>
              <a:t>閉式の辞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00998" y="452299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★職員紹介</a:t>
            </a:r>
            <a:endParaRPr kumimoji="1" lang="en-US" altLang="ja-JP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12" r="2825"/>
          <a:stretch/>
        </p:blipFill>
        <p:spPr>
          <a:xfrm>
            <a:off x="539552" y="1196752"/>
            <a:ext cx="8208912" cy="5443132"/>
          </a:xfrm>
          <a:prstGeom prst="rect">
            <a:avLst/>
          </a:prstGeom>
        </p:spPr>
      </p:pic>
      <p:pic>
        <p:nvPicPr>
          <p:cNvPr id="2052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43833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ホームベース 5"/>
          <p:cNvSpPr/>
          <p:nvPr/>
        </p:nvSpPr>
        <p:spPr>
          <a:xfrm>
            <a:off x="0" y="5841148"/>
            <a:ext cx="7452320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司会</a:t>
            </a:r>
            <a:r>
              <a:rPr kumimoji="1" lang="ja-JP" altLang="en-US" sz="24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「新入生が入場します。拍手</a:t>
            </a:r>
            <a:r>
              <a:rPr lang="ja-JP" altLang="en-US" sz="24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でお迎えください。</a:t>
            </a:r>
            <a:r>
              <a:rPr kumimoji="1" lang="ja-JP" altLang="en-US" sz="24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」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</p:spTree>
    <p:extLst>
      <p:ext uri="{BB962C8B-B14F-4D97-AF65-F5344CB8AC3E}">
        <p14:creationId xmlns:p14="http://schemas.microsoft.com/office/powerpoint/2010/main" val="112038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人, 屋内, 立つ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02F2F3B-3B5C-81EA-44A7-77D321548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93498"/>
            <a:ext cx="7649951" cy="5099968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  <p:pic>
        <p:nvPicPr>
          <p:cNvPr id="2052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331954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ホームベース 4"/>
          <p:cNvSpPr/>
          <p:nvPr/>
        </p:nvSpPr>
        <p:spPr>
          <a:xfrm>
            <a:off x="4499992" y="5841148"/>
            <a:ext cx="2952328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生産技術科</a:t>
            </a:r>
            <a:endParaRPr kumimoji="1" lang="ja-JP" altLang="en-US" sz="24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027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部屋の中に立っている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9F3D915-A7F1-E8B4-90AC-FE3336B5B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66" y="1542804"/>
            <a:ext cx="7284758" cy="485650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  <p:pic>
        <p:nvPicPr>
          <p:cNvPr id="8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43833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ホームベース 6"/>
          <p:cNvSpPr/>
          <p:nvPr/>
        </p:nvSpPr>
        <p:spPr>
          <a:xfrm>
            <a:off x="4499992" y="5841148"/>
            <a:ext cx="2952328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木工科</a:t>
            </a:r>
            <a:endParaRPr kumimoji="1" lang="ja-JP" altLang="en-US" sz="24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236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2" r="11784"/>
          <a:stretch/>
        </p:blipFill>
        <p:spPr>
          <a:xfrm>
            <a:off x="560239" y="1314829"/>
            <a:ext cx="8208913" cy="5400622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000" dirty="0"/>
              <a:t>                                              しん   にゅう     せい　にゅう   じょう</a:t>
            </a:r>
            <a:br>
              <a:rPr lang="en-US" altLang="ja-JP" dirty="0"/>
            </a:br>
            <a:r>
              <a:rPr lang="en-US" altLang="ja-JP" dirty="0"/>
              <a:t>                    </a:t>
            </a:r>
            <a:r>
              <a:rPr lang="ja-JP" altLang="en-US" sz="6000" dirty="0"/>
              <a:t>新入生</a:t>
            </a:r>
            <a:r>
              <a:rPr kumimoji="1" lang="ja-JP" altLang="en-US" sz="6000" dirty="0"/>
              <a:t>入場</a:t>
            </a:r>
          </a:p>
        </p:txBody>
      </p:sp>
      <p:pic>
        <p:nvPicPr>
          <p:cNvPr id="8" name="Picture 4" descr="http://msp.c.yimg.jp/yjimage?q=V_tdf1kXyLGM.0EIineuotvP5W.fr5sVxU1tMLtGBkUI9fe3VyBM_OHP9tsOfRWlpilUxBsnS84SwhgAgTQWzLsa6qNocRZDtpg0Mg.78pCvDLX.EgoYYUnBpAc2TCDNuyeJ.sTwAJjZFccm1A--&amp;sig=138lv147d&amp;x=170&amp;y=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43833"/>
            <a:ext cx="1534816" cy="14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ホームベース 6"/>
          <p:cNvSpPr/>
          <p:nvPr/>
        </p:nvSpPr>
        <p:spPr>
          <a:xfrm>
            <a:off x="4499992" y="5841148"/>
            <a:ext cx="2952328" cy="907482"/>
          </a:xfrm>
          <a:prstGeom prst="homePlat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環境・流通</a:t>
            </a:r>
            <a:endParaRPr lang="en-US" altLang="ja-JP" sz="2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ja-JP" altLang="en-US" sz="2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サポート科</a:t>
            </a:r>
            <a:endParaRPr kumimoji="1" lang="ja-JP" altLang="en-US" sz="240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806</Words>
  <Application>Microsoft Office PowerPoint</Application>
  <PresentationFormat>画面に合わせる (4:3)</PresentationFormat>
  <Paragraphs>135</Paragraphs>
  <Slides>28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5" baseType="lpstr">
      <vt:lpstr>ＤＦ特太ゴシック体</vt:lpstr>
      <vt:lpstr>ＤＨＰ特太ゴシック体</vt:lpstr>
      <vt:lpstr>Meiryo UI</vt:lpstr>
      <vt:lpstr>UD デジタル 教科書体 NK-R</vt:lpstr>
      <vt:lpstr>Arial</vt:lpstr>
      <vt:lpstr>Calibri</vt:lpstr>
      <vt:lpstr>Office テーマ</vt:lpstr>
      <vt:lpstr>　　　　　　　にゅう　　がく　　しき　　　　　　　　 　 　　　　　　　　　　オリエンテーション</vt:lpstr>
      <vt:lpstr>PowerPoint プレゼンテーション</vt:lpstr>
      <vt:lpstr>　　　　　　　　　　　　　　　　　にゅう　がく　しき 　　　　　　　　　　　　　　　　入学式とは</vt:lpstr>
      <vt:lpstr>　　　　　　　　　　　　　　　　　にゅう　がく　しき 　　　　　　　　　　　　　　　　入学式とは</vt:lpstr>
      <vt:lpstr>　　　　　　　　　　　　　　　　　　　　    しき       し     だい 　　　　　　　　　　　　　　　　　　　　式次第</vt:lpstr>
      <vt:lpstr>                                              しん   にゅう     せい　にゅう   じょう                     新入生入場</vt:lpstr>
      <vt:lpstr>                                              しん   にゅう     せい　にゅう   じょう                     新入生入場</vt:lpstr>
      <vt:lpstr>                                              しん   にゅう     せい　にゅう   じょう                     新入生入場</vt:lpstr>
      <vt:lpstr>                                              しん   にゅう     せい　にゅう   じょう                     新入生入場</vt:lpstr>
      <vt:lpstr>                                              しん   にゅう     せい　にゅう   じょう                     新入生入場</vt:lpstr>
      <vt:lpstr>                                              しん   にゅう     せい　にゅう   じょう                     新入生入場</vt:lpstr>
      <vt:lpstr>                                              しん   にゅう     せい　にゅう   じょう                     新入生入場</vt:lpstr>
      <vt:lpstr>                                              　かいしき　　　　　　　じ                     開式の辞</vt:lpstr>
      <vt:lpstr>                                              　　こっか　　せいしょう                     国歌斉唱</vt:lpstr>
      <vt:lpstr>                                              　　こうか　　せいしょう                     校歌斉唱</vt:lpstr>
      <vt:lpstr>　                                                    にゅう  がく　    きょ       か                         入学許可</vt:lpstr>
      <vt:lpstr>　                                                    　　　　　　しきじ                         　　式辞</vt:lpstr>
      <vt:lpstr>　                                                    　　　　　　しゅくじ                         　　祝辞</vt:lpstr>
      <vt:lpstr>　                                                    　　らいひんしょうかい                         来賓紹介</vt:lpstr>
      <vt:lpstr>　                                         しゅくぶん　　　　しゅくでん　　　　ひろう                  祝文・祝電披露</vt:lpstr>
      <vt:lpstr>　　　　　　　　　しん　にゅう　　せい　だい　　ひょう　　　　　 こと       ば 　　　新入生代表の言葉</vt:lpstr>
      <vt:lpstr>                                                 かん　げい　　　　　 　こと         ば                                               歓迎の言葉</vt:lpstr>
      <vt:lpstr>吉田さんのことばは ２・３年生みんなの ことばです！！</vt:lpstr>
      <vt:lpstr>                                              　へいしき　　　　　　　じ                    閉式の辞</vt:lpstr>
      <vt:lpstr>　                                                    　しょくいん　　しょうかい                         職員紹介</vt:lpstr>
      <vt:lpstr>これで式は終わりです  来賓の方が退場した後に２・３年生は教室に戻ります</vt:lpstr>
      <vt:lpstr>先輩として頑張るところ</vt:lpstr>
      <vt:lpstr>明日は本番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そつ　ぎょう　しき 　　　　　　　　オリエンテーション</dc:title>
  <dc:creator>nicopon</dc:creator>
  <cp:lastModifiedBy>稲穂_007</cp:lastModifiedBy>
  <cp:revision>109</cp:revision>
  <dcterms:created xsi:type="dcterms:W3CDTF">2014-02-23T01:42:46Z</dcterms:created>
  <dcterms:modified xsi:type="dcterms:W3CDTF">2025-04-07T01:10:35Z</dcterms:modified>
</cp:coreProperties>
</file>